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6" r:id="rId4"/>
    <p:sldId id="265" r:id="rId5"/>
    <p:sldId id="257" r:id="rId6"/>
    <p:sldId id="259" r:id="rId7"/>
    <p:sldId id="262" r:id="rId8"/>
    <p:sldId id="272" r:id="rId9"/>
    <p:sldId id="264" r:id="rId10"/>
    <p:sldId id="266" r:id="rId11"/>
    <p:sldId id="267" r:id="rId12"/>
    <p:sldId id="263" r:id="rId13"/>
    <p:sldId id="269" r:id="rId14"/>
    <p:sldId id="271" r:id="rId15"/>
    <p:sldId id="270" r:id="rId16"/>
    <p:sldId id="268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768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6403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244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5575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0757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7379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85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02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6645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718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8332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119DF-FA3D-4964-94C2-A2CA347AA94E}" type="datetimeFigureOut">
              <a:rPr lang="en-AU" smtClean="0"/>
              <a:t>28/02/2019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D8887-1FF5-45F9-B4F8-5502E531FD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7936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r52h4ljcDvQ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r52h4ljcDvQ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4325"/>
            <a:ext cx="121920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A Silent Tsunami…</a:t>
            </a:r>
            <a:endParaRPr lang="en-AU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7305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" t="10527" r="25529" b="9077"/>
          <a:stretch/>
        </p:blipFill>
        <p:spPr>
          <a:xfrm>
            <a:off x="0" y="0"/>
            <a:ext cx="12260515" cy="75438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518" y="1947360"/>
            <a:ext cx="11165541" cy="5388936"/>
          </a:xfrm>
          <a:solidFill>
            <a:srgbClr val="000000">
              <a:alpha val="32941"/>
            </a:srgbClr>
          </a:solidFill>
        </p:spPr>
        <p:txBody>
          <a:bodyPr>
            <a:noAutofit/>
          </a:bodyPr>
          <a:lstStyle/>
          <a:p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changing climate</a:t>
            </a:r>
          </a:p>
          <a:p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growing demand for meat and other livestock products contributing to the rising price of food grains – the impact of a dietary shift which is directly related to a rise in per capita income in developing countries, especially India and China</a:t>
            </a:r>
          </a:p>
        </p:txBody>
      </p:sp>
      <p:sp>
        <p:nvSpPr>
          <p:cNvPr id="7" name="Rectangle 6"/>
          <p:cNvSpPr/>
          <p:nvPr/>
        </p:nvSpPr>
        <p:spPr>
          <a:xfrm>
            <a:off x="376518" y="319124"/>
            <a:ext cx="1074868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40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The FAO predicted the food security situation was vulnerable because of:</a:t>
            </a:r>
            <a:endParaRPr lang="en-AU" sz="4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060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60515" cy="817367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518" y="1947360"/>
            <a:ext cx="11165541" cy="5388936"/>
          </a:xfrm>
          <a:solidFill>
            <a:srgbClr val="000000">
              <a:alpha val="32941"/>
            </a:srgbClr>
          </a:solidFill>
        </p:spPr>
        <p:txBody>
          <a:bodyPr>
            <a:noAutofit/>
          </a:bodyPr>
          <a:lstStyle/>
          <a:p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changing climate</a:t>
            </a:r>
          </a:p>
          <a:p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growing demand for meat and other livestock products contributing to the rising price of food grains – the impact of a dietary shift which is directly related to a rise in per capita income in developing countries, especially India and China</a:t>
            </a:r>
          </a:p>
          <a:p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global cereal prices – which are likely to remain high, mainly because of drought-like conditions in major cereal exporting countries (e.g. Australia) and low world stocks (e.g. the price of wheat rose approximately 160 per cent between 2005 and 2007)</a:t>
            </a:r>
          </a:p>
        </p:txBody>
      </p:sp>
      <p:sp>
        <p:nvSpPr>
          <p:cNvPr id="7" name="Rectangle 6"/>
          <p:cNvSpPr/>
          <p:nvPr/>
        </p:nvSpPr>
        <p:spPr>
          <a:xfrm>
            <a:off x="376518" y="319124"/>
            <a:ext cx="1074868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40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The FAO predicted the food security situation was vulnerable because of:</a:t>
            </a:r>
            <a:endParaRPr lang="en-AU" sz="4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97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05"/>
            <a:ext cx="12192000" cy="68501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5572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A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The FAO predicted the food security situation was vulnerable because of:</a:t>
            </a:r>
            <a:r>
              <a:rPr lang="en-AU" dirty="0" smtClean="0"/>
              <a:t/>
            </a:r>
            <a:br>
              <a:rPr lang="en-AU" dirty="0" smtClean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518" y="1781284"/>
            <a:ext cx="11815482" cy="4581415"/>
          </a:xfrm>
          <a:solidFill>
            <a:srgbClr val="000000">
              <a:alpha val="40000"/>
            </a:srgbClr>
          </a:solidFill>
        </p:spPr>
        <p:txBody>
          <a:bodyPr>
            <a:noAutofit/>
          </a:bodyPr>
          <a:lstStyle/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transport rates – the impact of rising fuel prices</a:t>
            </a:r>
          </a:p>
        </p:txBody>
      </p:sp>
    </p:spTree>
    <p:extLst>
      <p:ext uri="{BB962C8B-B14F-4D97-AF65-F5344CB8AC3E}">
        <p14:creationId xmlns:p14="http://schemas.microsoft.com/office/powerpoint/2010/main" val="336703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4873"/>
            <a:ext cx="12192000" cy="71783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5572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A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The FAO predicted the food security situation was vulnerable because of:</a:t>
            </a:r>
            <a:r>
              <a:rPr lang="en-AU" dirty="0" smtClean="0"/>
              <a:t/>
            </a:r>
            <a:br>
              <a:rPr lang="en-AU" dirty="0" smtClean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518" y="1781284"/>
            <a:ext cx="11815482" cy="4581415"/>
          </a:xfrm>
          <a:solidFill>
            <a:srgbClr val="000000">
              <a:alpha val="40000"/>
            </a:srgbClr>
          </a:solidFill>
        </p:spPr>
        <p:txBody>
          <a:bodyPr>
            <a:noAutofit/>
          </a:bodyPr>
          <a:lstStyle/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transport rates – the impact of rising fuel prices</a:t>
            </a:r>
          </a:p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export prices – many countries will have to pay more than in earlier years for imported cereals from world markets, even though they are expected to import less</a:t>
            </a:r>
          </a:p>
        </p:txBody>
      </p:sp>
    </p:spTree>
    <p:extLst>
      <p:ext uri="{BB962C8B-B14F-4D97-AF65-F5344CB8AC3E}">
        <p14:creationId xmlns:p14="http://schemas.microsoft.com/office/powerpoint/2010/main" val="135916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0175" y="0"/>
            <a:ext cx="12772350" cy="71727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5572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A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The FAO predicted the food security situation was vulnerable because of:</a:t>
            </a:r>
            <a:r>
              <a:rPr lang="en-AU" dirty="0" smtClean="0"/>
              <a:t/>
            </a:r>
            <a:br>
              <a:rPr lang="en-AU" dirty="0" smtClean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518" y="1781284"/>
            <a:ext cx="11815482" cy="4581415"/>
          </a:xfrm>
          <a:solidFill>
            <a:srgbClr val="000000">
              <a:alpha val="40000"/>
            </a:srgbClr>
          </a:solidFill>
        </p:spPr>
        <p:txBody>
          <a:bodyPr>
            <a:noAutofit/>
          </a:bodyPr>
          <a:lstStyle/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transport rates – the impact of rising fuel prices</a:t>
            </a:r>
          </a:p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export prices – many countries will have to pay more than in earlier years for imported cereals from world markets, even though they are expected to import less</a:t>
            </a:r>
          </a:p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price of fertiliser – the impact of rising fuel prices which increases production costs</a:t>
            </a:r>
          </a:p>
        </p:txBody>
      </p:sp>
    </p:spTree>
    <p:extLst>
      <p:ext uri="{BB962C8B-B14F-4D97-AF65-F5344CB8AC3E}">
        <p14:creationId xmlns:p14="http://schemas.microsoft.com/office/powerpoint/2010/main" val="3898073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40846"/>
            <a:ext cx="12772350" cy="85140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387" y="34703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A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The FAO predicted the food security situation was vulnerable because of:</a:t>
            </a:r>
            <a:r>
              <a:rPr lang="en-AU" dirty="0" smtClean="0"/>
              <a:t/>
            </a:r>
            <a:br>
              <a:rPr lang="en-AU" dirty="0" smtClean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518" y="1781284"/>
            <a:ext cx="11815482" cy="4581415"/>
          </a:xfrm>
          <a:solidFill>
            <a:srgbClr val="000000">
              <a:alpha val="40000"/>
            </a:srgbClr>
          </a:solidFill>
        </p:spPr>
        <p:txBody>
          <a:bodyPr>
            <a:noAutofit/>
          </a:bodyPr>
          <a:lstStyle/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transport rates – the impact of rising fuel prices</a:t>
            </a:r>
          </a:p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export prices – many countries will have to pay more than in earlier years for imported cereals from world markets, even though they are expected to import less</a:t>
            </a:r>
          </a:p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price of fertiliser – the impact of rising fuel prices which increases production costs</a:t>
            </a:r>
          </a:p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price of seed – impacts on production costs</a:t>
            </a:r>
          </a:p>
          <a:p>
            <a:pPr marL="0" indent="0">
              <a:buNone/>
            </a:pPr>
            <a:endParaRPr lang="en-AU" sz="3200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20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916" y="-667084"/>
            <a:ext cx="12772350" cy="85143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5009" y="45572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A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The FAO predicted the food security situation was vulnerable because of:</a:t>
            </a:r>
            <a:r>
              <a:rPr lang="en-AU" dirty="0" smtClean="0"/>
              <a:t/>
            </a:r>
            <a:br>
              <a:rPr lang="en-AU" dirty="0" smtClean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518" y="1781284"/>
            <a:ext cx="11815482" cy="4581415"/>
          </a:xfrm>
          <a:solidFill>
            <a:srgbClr val="000000">
              <a:alpha val="40000"/>
            </a:srgbClr>
          </a:solidFill>
        </p:spPr>
        <p:txBody>
          <a:bodyPr>
            <a:noAutofit/>
          </a:bodyPr>
          <a:lstStyle/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transport rates – the impact of rising fuel prices</a:t>
            </a:r>
          </a:p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export prices – many countries will have to pay more than in earlier years for imported cereals from world markets, even though they are expected to import less</a:t>
            </a:r>
          </a:p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price of fertiliser – the impact of rising fuel prices which increases production costs</a:t>
            </a:r>
          </a:p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rising price of seed – impacts on production costs</a:t>
            </a:r>
          </a:p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 shifting preferences in cropping patterns – the swing away from growing food crops to biofuels.</a:t>
            </a:r>
            <a:endParaRPr lang="en-AU" sz="3200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51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Read Pages 48 – 53 of People, Places and Perspectives 9 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 smtClean="0"/>
              <a:t>Then have a go completing activities:</a:t>
            </a:r>
          </a:p>
          <a:p>
            <a:pPr marL="0" indent="0">
              <a:buNone/>
            </a:pPr>
            <a:r>
              <a:rPr lang="en-AU" dirty="0" smtClean="0"/>
              <a:t>1</a:t>
            </a:r>
          </a:p>
          <a:p>
            <a:pPr marL="0" indent="0">
              <a:buNone/>
            </a:pPr>
            <a:r>
              <a:rPr lang="en-AU" dirty="0" smtClean="0"/>
              <a:t>3</a:t>
            </a:r>
          </a:p>
          <a:p>
            <a:pPr marL="0" indent="0">
              <a:buNone/>
            </a:pPr>
            <a:r>
              <a:rPr lang="en-AU" dirty="0" smtClean="0"/>
              <a:t>4</a:t>
            </a:r>
          </a:p>
          <a:p>
            <a:pPr marL="0" indent="0">
              <a:buNone/>
            </a:pPr>
            <a:r>
              <a:rPr lang="en-AU" dirty="0" smtClean="0"/>
              <a:t>EXTENSION</a:t>
            </a:r>
          </a:p>
          <a:p>
            <a:pPr marL="0" indent="0">
              <a:buNone/>
            </a:pPr>
            <a:r>
              <a:rPr lang="en-AU" dirty="0" smtClean="0"/>
              <a:t>5</a:t>
            </a:r>
          </a:p>
          <a:p>
            <a:pPr marL="0" indent="0">
              <a:buNone/>
            </a:pP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1971575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References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 err="1" smtClean="0"/>
              <a:t>Aus</a:t>
            </a:r>
            <a:r>
              <a:rPr lang="en-AU" dirty="0" smtClean="0"/>
              <a:t> Aid. (2008). A ‘silent </a:t>
            </a:r>
            <a:r>
              <a:rPr lang="en-AU" dirty="0" err="1" smtClean="0"/>
              <a:t>tsnunami</a:t>
            </a:r>
            <a:r>
              <a:rPr lang="en-AU" dirty="0" smtClean="0"/>
              <a:t>’:Global Food Security in the 21</a:t>
            </a:r>
            <a:r>
              <a:rPr lang="en-AU" baseline="30000" dirty="0" smtClean="0"/>
              <a:t>st</a:t>
            </a:r>
            <a:r>
              <a:rPr lang="en-AU" dirty="0" smtClean="0"/>
              <a:t> Century. (PDF).</a:t>
            </a:r>
          </a:p>
          <a:p>
            <a:pPr marL="0" indent="0">
              <a:buNone/>
            </a:pPr>
            <a:r>
              <a:rPr lang="en-AU" dirty="0" err="1" smtClean="0"/>
              <a:t>WorldvisionStir</a:t>
            </a:r>
            <a:r>
              <a:rPr lang="en-AU" dirty="0" smtClean="0"/>
              <a:t>. (21 April 2009). </a:t>
            </a:r>
            <a:r>
              <a:rPr lang="en-AU" dirty="0"/>
              <a:t>The Silent </a:t>
            </a:r>
            <a:r>
              <a:rPr lang="en-AU" dirty="0" smtClean="0"/>
              <a:t>Tsunami. [</a:t>
            </a:r>
            <a:r>
              <a:rPr lang="en-AU" dirty="0" err="1" smtClean="0"/>
              <a:t>youtube</a:t>
            </a:r>
            <a:r>
              <a:rPr lang="en-AU" dirty="0" smtClean="0"/>
              <a:t>]. </a:t>
            </a:r>
            <a:r>
              <a:rPr lang="en-AU" dirty="0"/>
              <a:t>Accessed from </a:t>
            </a:r>
            <a:r>
              <a:rPr lang="en-AU" dirty="0">
                <a:hlinkClick r:id="rId2"/>
              </a:rPr>
              <a:t>https://</a:t>
            </a:r>
            <a:r>
              <a:rPr lang="en-AU" dirty="0" smtClean="0">
                <a:hlinkClick r:id="rId2"/>
              </a:rPr>
              <a:t>www.youtube.com/watch?v=r52h4ljcDvQ</a:t>
            </a:r>
            <a:r>
              <a:rPr lang="en-AU" dirty="0" smtClean="0"/>
              <a:t> </a:t>
            </a: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6540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7199"/>
            <a:ext cx="12192000" cy="8122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7309" y="3215808"/>
            <a:ext cx="10515600" cy="2852737"/>
          </a:xfrm>
        </p:spPr>
        <p:txBody>
          <a:bodyPr>
            <a:normAutofit/>
          </a:bodyPr>
          <a:lstStyle/>
          <a:p>
            <a:pPr algn="r"/>
            <a:r>
              <a:rPr lang="en-AU" sz="7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…Food Security</a:t>
            </a:r>
            <a:endParaRPr lang="en-AU" sz="7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321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1329"/>
            <a:ext cx="12192000" cy="789028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AU" sz="54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Hunger Facts</a:t>
            </a:r>
            <a:endParaRPr lang="en-A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332639"/>
            <a:ext cx="11183471" cy="4947137"/>
          </a:xfrm>
        </p:spPr>
        <p:txBody>
          <a:bodyPr>
            <a:normAutofit/>
          </a:bodyPr>
          <a:lstStyle/>
          <a:p>
            <a:r>
              <a:rPr lang="en-AU" sz="3600" dirty="0" smtClean="0">
                <a:solidFill>
                  <a:schemeClr val="bg1"/>
                </a:solidFill>
                <a:latin typeface="Candara" panose="020E0502030303020204" pitchFamily="34" charset="0"/>
              </a:rPr>
              <a:t>Hunger and poverty claim </a:t>
            </a:r>
            <a:r>
              <a:rPr lang="en-AU" sz="36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25 000 </a:t>
            </a:r>
            <a:r>
              <a:rPr lang="en-AU" sz="3600" dirty="0" smtClean="0">
                <a:solidFill>
                  <a:schemeClr val="bg1"/>
                </a:solidFill>
                <a:latin typeface="Candara" panose="020E0502030303020204" pitchFamily="34" charset="0"/>
              </a:rPr>
              <a:t>lives every day.</a:t>
            </a:r>
          </a:p>
          <a:p>
            <a:r>
              <a:rPr lang="en-AU" sz="36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854</a:t>
            </a:r>
            <a:r>
              <a:rPr lang="en-AU" sz="3600" dirty="0" smtClean="0">
                <a:solidFill>
                  <a:schemeClr val="bg1"/>
                </a:solidFill>
                <a:latin typeface="Candara" panose="020E0502030303020204" pitchFamily="34" charset="0"/>
              </a:rPr>
              <a:t> </a:t>
            </a:r>
            <a:r>
              <a:rPr lang="en-AU" sz="36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million</a:t>
            </a:r>
            <a:r>
              <a:rPr lang="en-AU" sz="3600" dirty="0" smtClean="0">
                <a:solidFill>
                  <a:schemeClr val="bg1"/>
                </a:solidFill>
                <a:latin typeface="Candara" panose="020E0502030303020204" pitchFamily="34" charset="0"/>
              </a:rPr>
              <a:t> people do not have enough to eat – more than the populations of USA, Canada and the European Union.</a:t>
            </a:r>
          </a:p>
          <a:p>
            <a:r>
              <a:rPr lang="en-AU" sz="36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820 million </a:t>
            </a:r>
            <a:r>
              <a:rPr lang="en-AU" sz="3600" dirty="0" smtClean="0">
                <a:solidFill>
                  <a:schemeClr val="bg1"/>
                </a:solidFill>
                <a:latin typeface="Candara" panose="020E0502030303020204" pitchFamily="34" charset="0"/>
              </a:rPr>
              <a:t>people in developing countries alone are hungry – one in four lives in sub-Saharan Africa.</a:t>
            </a:r>
          </a:p>
          <a:p>
            <a:r>
              <a:rPr lang="en-AU" sz="36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524 million </a:t>
            </a:r>
            <a:r>
              <a:rPr lang="en-AU" sz="3600" dirty="0" smtClean="0">
                <a:solidFill>
                  <a:schemeClr val="bg1"/>
                </a:solidFill>
                <a:latin typeface="Candara" panose="020E0502030303020204" pitchFamily="34" charset="0"/>
              </a:rPr>
              <a:t>of the world’s hungry live in South Asia – more than the populations of Australia and USA.</a:t>
            </a:r>
          </a:p>
        </p:txBody>
      </p:sp>
    </p:spTree>
    <p:extLst>
      <p:ext uri="{BB962C8B-B14F-4D97-AF65-F5344CB8AC3E}">
        <p14:creationId xmlns:p14="http://schemas.microsoft.com/office/powerpoint/2010/main" val="3686567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1329"/>
            <a:ext cx="12192000" cy="789028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AU" sz="54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Hunger Facts</a:t>
            </a:r>
            <a:endParaRPr lang="en-A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332639"/>
            <a:ext cx="11183471" cy="4947137"/>
          </a:xfrm>
        </p:spPr>
        <p:txBody>
          <a:bodyPr>
            <a:noAutofit/>
          </a:bodyPr>
          <a:lstStyle/>
          <a:p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More than </a:t>
            </a:r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60 per cent </a:t>
            </a:r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of chronically hungry people are women.</a:t>
            </a:r>
          </a:p>
          <a:p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Every </a:t>
            </a:r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five seconds </a:t>
            </a:r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a child dies because she or he is hungry.</a:t>
            </a:r>
          </a:p>
          <a:p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Undernutrition affects an </a:t>
            </a:r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350 to 400 million </a:t>
            </a:r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children under the age 18 years.</a:t>
            </a:r>
          </a:p>
          <a:p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10.9 million </a:t>
            </a:r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children under five die in developing countries each year. Malnutrition and hunger-related diseases cause </a:t>
            </a:r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60 per cent </a:t>
            </a:r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of the deaths.</a:t>
            </a:r>
          </a:p>
          <a:p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One out of four children – </a:t>
            </a:r>
            <a:r>
              <a:rPr lang="en-AU" sz="32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roughly 146 million </a:t>
            </a:r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– in developing countries are underweight</a:t>
            </a:r>
            <a:r>
              <a:rPr lang="en-AU" sz="3200" dirty="0" smtClean="0">
                <a:solidFill>
                  <a:schemeClr val="bg1"/>
                </a:solidFill>
                <a:latin typeface="Print Clearly" panose="02000000000000000000" pitchFamily="2" charset="0"/>
              </a:rPr>
              <a:t>.</a:t>
            </a:r>
            <a:endParaRPr lang="en-AU" sz="3200" dirty="0">
              <a:solidFill>
                <a:schemeClr val="bg1"/>
              </a:solidFill>
              <a:latin typeface="Print Clearly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424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7504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What causes food insecurity?</a:t>
            </a:r>
            <a:endParaRPr lang="en-AU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sz="4000" dirty="0" smtClean="0">
                <a:solidFill>
                  <a:schemeClr val="bg1"/>
                </a:solidFill>
              </a:rPr>
              <a:t>Think. Pair. Share</a:t>
            </a:r>
            <a:endParaRPr lang="en-AU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747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053" y="806305"/>
            <a:ext cx="11016443" cy="501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067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>
                <a:hlinkClick r:id="rId2"/>
              </a:rPr>
              <a:t>https://www.youtube.com/watch?v=r52h4ljcDvQ</a:t>
            </a:r>
            <a:r>
              <a:rPr lang="en-AU" dirty="0" smtClean="0"/>
              <a:t> 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As you watch the clip… take note of the main causes of the food crisis.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4295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U" dirty="0" smtClean="0">
                <a:latin typeface="Arial Black" panose="020B0A04020102020204" pitchFamily="34" charset="0"/>
              </a:rPr>
              <a:t>Questions</a:t>
            </a:r>
            <a:endParaRPr lang="en-AU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6513" y="1554480"/>
            <a:ext cx="10515600" cy="4829695"/>
          </a:xfrm>
        </p:spPr>
        <p:txBody>
          <a:bodyPr>
            <a:normAutofit fontScale="92500" lnSpcReduction="10000"/>
          </a:bodyPr>
          <a:lstStyle/>
          <a:p>
            <a:r>
              <a:rPr lang="en-AU" dirty="0">
                <a:latin typeface="Arial Black" panose="020B0A04020102020204" pitchFamily="34" charset="0"/>
              </a:rPr>
              <a:t>What has this video made you think about</a:t>
            </a:r>
            <a:r>
              <a:rPr lang="en-AU" dirty="0" smtClean="0">
                <a:latin typeface="Arial Black" panose="020B0A04020102020204" pitchFamily="34" charset="0"/>
              </a:rPr>
              <a:t>?</a:t>
            </a:r>
          </a:p>
          <a:p>
            <a:r>
              <a:rPr lang="en-AU" dirty="0">
                <a:latin typeface="Arial Black" panose="020B0A04020102020204" pitchFamily="34" charset="0"/>
              </a:rPr>
              <a:t>S</a:t>
            </a:r>
            <a:r>
              <a:rPr lang="en-AU" dirty="0" smtClean="0">
                <a:latin typeface="Arial Black" panose="020B0A04020102020204" pitchFamily="34" charset="0"/>
              </a:rPr>
              <a:t>ummarise each of the causes of the global food crisis?</a:t>
            </a:r>
          </a:p>
          <a:p>
            <a:r>
              <a:rPr lang="en-AU" dirty="0" smtClean="0">
                <a:solidFill>
                  <a:schemeClr val="accent6"/>
                </a:solidFill>
                <a:latin typeface="Arial Black" panose="020B0A04020102020204" pitchFamily="34" charset="0"/>
              </a:rPr>
              <a:t>Climate change -  decreases the supply of food available and increases the price (natural disasters) </a:t>
            </a:r>
          </a:p>
          <a:p>
            <a:r>
              <a:rPr lang="en-AU" dirty="0" smtClean="0">
                <a:solidFill>
                  <a:schemeClr val="accent6"/>
                </a:solidFill>
                <a:latin typeface="Arial Black" panose="020B0A04020102020204" pitchFamily="34" charset="0"/>
              </a:rPr>
              <a:t>Fuel – biofuel reduces the supply of food </a:t>
            </a:r>
          </a:p>
          <a:p>
            <a:r>
              <a:rPr lang="en-AU" dirty="0" smtClean="0">
                <a:solidFill>
                  <a:schemeClr val="accent6"/>
                </a:solidFill>
                <a:latin typeface="Arial Black" panose="020B0A04020102020204" pitchFamily="34" charset="0"/>
              </a:rPr>
              <a:t>People – population growth, increases the demand. Rising middle class – demanding more luxury foods such as meat</a:t>
            </a:r>
          </a:p>
          <a:p>
            <a:r>
              <a:rPr lang="en-AU" dirty="0" smtClean="0">
                <a:solidFill>
                  <a:schemeClr val="accent6"/>
                </a:solidFill>
                <a:latin typeface="Arial Black" panose="020B0A04020102020204" pitchFamily="34" charset="0"/>
              </a:rPr>
              <a:t>Production – poor agricultural techniques</a:t>
            </a:r>
          </a:p>
          <a:p>
            <a:r>
              <a:rPr lang="en-AU" dirty="0" smtClean="0">
                <a:solidFill>
                  <a:schemeClr val="accent6"/>
                </a:solidFill>
                <a:latin typeface="Arial Black" panose="020B0A04020102020204" pitchFamily="34" charset="0"/>
              </a:rPr>
              <a:t>Greed – wealthy corporations focussed on making money</a:t>
            </a:r>
            <a:endParaRPr lang="en-AU" dirty="0">
              <a:solidFill>
                <a:schemeClr val="accent6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44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7516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518" y="1947360"/>
            <a:ext cx="11165541" cy="5388936"/>
          </a:xfrm>
          <a:solidFill>
            <a:srgbClr val="000000">
              <a:alpha val="32941"/>
            </a:srgbClr>
          </a:solidFill>
        </p:spPr>
        <p:txBody>
          <a:bodyPr>
            <a:noAutofit/>
          </a:bodyPr>
          <a:lstStyle/>
          <a:p>
            <a:r>
              <a:rPr lang="en-AU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changing climate</a:t>
            </a:r>
          </a:p>
        </p:txBody>
      </p:sp>
      <p:sp>
        <p:nvSpPr>
          <p:cNvPr id="7" name="Rectangle 6"/>
          <p:cNvSpPr/>
          <p:nvPr/>
        </p:nvSpPr>
        <p:spPr>
          <a:xfrm>
            <a:off x="376518" y="319124"/>
            <a:ext cx="1074868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40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The FAO predicted the food security situation was vulnerable because of:</a:t>
            </a:r>
            <a:endParaRPr lang="en-AU" sz="4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031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820</Words>
  <Application>Microsoft Office PowerPoint</Application>
  <PresentationFormat>Widescreen</PresentationFormat>
  <Paragraphs>64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 Black</vt:lpstr>
      <vt:lpstr>Calibri</vt:lpstr>
      <vt:lpstr>Calibri Light</vt:lpstr>
      <vt:lpstr>Candara</vt:lpstr>
      <vt:lpstr>Print Clearly</vt:lpstr>
      <vt:lpstr>Office Theme</vt:lpstr>
      <vt:lpstr>A Silent Tsunami…</vt:lpstr>
      <vt:lpstr>…Food Security</vt:lpstr>
      <vt:lpstr>Hunger Facts</vt:lpstr>
      <vt:lpstr>Hunger Facts</vt:lpstr>
      <vt:lpstr>What causes food insecurity?</vt:lpstr>
      <vt:lpstr>PowerPoint Presentation</vt:lpstr>
      <vt:lpstr>https://www.youtube.com/watch?v=r52h4ljcDvQ </vt:lpstr>
      <vt:lpstr>Questions</vt:lpstr>
      <vt:lpstr>PowerPoint Presentation</vt:lpstr>
      <vt:lpstr>PowerPoint Presentation</vt:lpstr>
      <vt:lpstr>PowerPoint Presentation</vt:lpstr>
      <vt:lpstr>The FAO predicted the food security situation was vulnerable because of: </vt:lpstr>
      <vt:lpstr>The FAO predicted the food security situation was vulnerable because of: </vt:lpstr>
      <vt:lpstr>The FAO predicted the food security situation was vulnerable because of: </vt:lpstr>
      <vt:lpstr>The FAO predicted the food security situation was vulnerable because of: </vt:lpstr>
      <vt:lpstr>The FAO predicted the food security situation was vulnerable because of: </vt:lpstr>
      <vt:lpstr>Read Pages 48 – 53 of People, Places and Perspectives 9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Hunger Facts</dc:title>
  <dc:creator>Rebecca Donavon</dc:creator>
  <cp:lastModifiedBy>DONAVON Rebecca [Narrogin Senior High School]</cp:lastModifiedBy>
  <cp:revision>15</cp:revision>
  <dcterms:created xsi:type="dcterms:W3CDTF">2019-02-27T12:04:36Z</dcterms:created>
  <dcterms:modified xsi:type="dcterms:W3CDTF">2019-02-28T02:53:54Z</dcterms:modified>
</cp:coreProperties>
</file>

<file path=docProps/thumbnail.jpeg>
</file>